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65" r:id="rId4"/>
    <p:sldId id="272" r:id="rId5"/>
    <p:sldId id="285" r:id="rId6"/>
    <p:sldId id="271" r:id="rId7"/>
    <p:sldId id="279" r:id="rId8"/>
    <p:sldId id="286" r:id="rId9"/>
    <p:sldId id="276" r:id="rId10"/>
    <p:sldId id="280" r:id="rId11"/>
    <p:sldId id="281" r:id="rId12"/>
    <p:sldId id="277" r:id="rId13"/>
    <p:sldId id="283" r:id="rId14"/>
    <p:sldId id="284" r:id="rId15"/>
    <p:sldId id="278" r:id="rId16"/>
    <p:sldId id="287" r:id="rId17"/>
    <p:sldId id="28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BFBFBF"/>
    <a:srgbClr val="E29FBE"/>
    <a:srgbClr val="D8C9C6"/>
    <a:srgbClr val="FFD8D9"/>
    <a:srgbClr val="F7F7F7"/>
    <a:srgbClr val="797DE8"/>
    <a:srgbClr val="AD8BE1"/>
    <a:srgbClr val="FC9598"/>
    <a:srgbClr val="AF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5.9.10.113/65105644/how-to-face-extraction-from-images-in-a-folder-with-mtcnn-in-python" TargetMode="External"/><Relationship Id="rId2" Type="http://schemas.openxmlformats.org/officeDocument/2006/relationships/hyperlink" Target="https://hwangtoemat.github.io/paper-review/2020-03-28-MTCNN-%EB%82%B4%EC%9A%A9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chi.pro/ko/jeon-i-hagseub-eul-sayonghan-eolgul-insig-168802726462525" TargetMode="External"/><Relationship Id="rId4" Type="http://schemas.openxmlformats.org/officeDocument/2006/relationships/hyperlink" Target="https://bskyvision.com/108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114801" y="522135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</a:rPr>
              <a:t>Your Face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7909222E-77EE-4890-B033-68046BA2A11F}"/>
              </a:ext>
            </a:extLst>
          </p:cNvPr>
          <p:cNvSpPr txBox="1"/>
          <p:nvPr/>
        </p:nvSpPr>
        <p:spPr>
          <a:xfrm>
            <a:off x="10325455" y="6384303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spc="-150" dirty="0" err="1">
                <a:solidFill>
                  <a:schemeClr val="bg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Deokju</a:t>
            </a:r>
            <a:r>
              <a:rPr lang="en-US" altLang="ja-JP" sz="2400" b="1" spc="-150" dirty="0">
                <a:solidFill>
                  <a:schemeClr val="bg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ja-JP" sz="2400" b="1" spc="-150" dirty="0" err="1">
                <a:solidFill>
                  <a:schemeClr val="bg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Sull</a:t>
            </a:r>
            <a:endParaRPr kumimoji="1" lang="ja-JP" altLang="en-US" sz="2400" b="1" spc="-150" dirty="0">
              <a:solidFill>
                <a:schemeClr val="bg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DFDB7-4405-4B89-AF88-14B1702A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60" y="2199860"/>
            <a:ext cx="2458278" cy="24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04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698082" y="351520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/>
              <a:t>Model</a:t>
            </a:r>
            <a:endParaRPr kumimoji="1" lang="ja-JP" altLang="en-US" sz="3600" b="1" spc="300" dirty="0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827CFE77-939C-4AE4-ACA1-F458A8FF75E7}"/>
              </a:ext>
            </a:extLst>
          </p:cNvPr>
          <p:cNvSpPr txBox="1"/>
          <p:nvPr/>
        </p:nvSpPr>
        <p:spPr>
          <a:xfrm>
            <a:off x="399008" y="1090711"/>
            <a:ext cx="539282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Use </a:t>
            </a:r>
            <a:r>
              <a:rPr lang="en-US" altLang="ko-KR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Learning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</a:t>
            </a:r>
          </a:p>
          <a:p>
            <a:pPr algn="r"/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with Ensemble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endParaRPr lang="en-US" altLang="ko-KR" sz="1400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ResNet50V2, VGG19, InceptionResNetV2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Model Check Point, Early Stopping</a:t>
            </a:r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24520B47-8612-4E16-B4F2-33FA21851F0B}"/>
              </a:ext>
            </a:extLst>
          </p:cNvPr>
          <p:cNvSpPr txBox="1"/>
          <p:nvPr/>
        </p:nvSpPr>
        <p:spPr>
          <a:xfrm>
            <a:off x="731072" y="2714828"/>
            <a:ext cx="3575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세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각 동일한 전이학습 모델 사용 시 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지정된 레이어 명이 중복되어 충돌 발생 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각각 다른 전이학습 모델 사용</a:t>
            </a:r>
            <a:endParaRPr lang="en-US" altLang="ko-KR" sz="12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전이학습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특성 분류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 – DNN Layer(Label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분류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형태의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Fine Tuning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진행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학습 시간 축소 </a:t>
            </a:r>
            <a:r>
              <a:rPr lang="en-US" altLang="ko-KR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lang="ko-KR" altLang="en-US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고용량 연산 가능 </a:t>
            </a:r>
            <a:r>
              <a:rPr lang="en-US" altLang="ko-KR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(150, 150, 3)</a:t>
            </a: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366CE-1EA7-4935-BE1A-86E9864432EC}"/>
              </a:ext>
            </a:extLst>
          </p:cNvPr>
          <p:cNvGrpSpPr/>
          <p:nvPr/>
        </p:nvGrpSpPr>
        <p:grpSpPr>
          <a:xfrm>
            <a:off x="8163096" y="548034"/>
            <a:ext cx="2975957" cy="6309966"/>
            <a:chOff x="7466689" y="118195"/>
            <a:chExt cx="3123794" cy="6704607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5A7AF4C1-744B-47F7-9091-90451B02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870"/>
            <a:stretch/>
          </p:blipFill>
          <p:spPr>
            <a:xfrm>
              <a:off x="7466689" y="2915950"/>
              <a:ext cx="3123794" cy="3906852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CC0E2F-B1FA-4012-8B40-067863FB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6689" y="118195"/>
              <a:ext cx="3123794" cy="2915949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7776E25-CEF7-4D50-AFCA-070AF0E36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44875"/>
              </p:ext>
            </p:extLst>
          </p:nvPr>
        </p:nvGraphicFramePr>
        <p:xfrm>
          <a:off x="731072" y="5876841"/>
          <a:ext cx="5152508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470">
                  <a:extLst>
                    <a:ext uri="{9D8B030D-6E8A-4147-A177-3AD203B41FA5}">
                      <a16:colId xmlns:a16="http://schemas.microsoft.com/office/drawing/2014/main" val="2600107557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646523092"/>
                    </a:ext>
                  </a:extLst>
                </a:gridCol>
                <a:gridCol w="241069">
                  <a:extLst>
                    <a:ext uri="{9D8B030D-6E8A-4147-A177-3AD203B41FA5}">
                      <a16:colId xmlns:a16="http://schemas.microsoft.com/office/drawing/2014/main" val="1461735233"/>
                    </a:ext>
                  </a:extLst>
                </a:gridCol>
                <a:gridCol w="966684">
                  <a:extLst>
                    <a:ext uri="{9D8B030D-6E8A-4147-A177-3AD203B41FA5}">
                      <a16:colId xmlns:a16="http://schemas.microsoft.com/office/drawing/2014/main" val="2394044789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3065152187"/>
                    </a:ext>
                  </a:extLst>
                </a:gridCol>
                <a:gridCol w="299258">
                  <a:extLst>
                    <a:ext uri="{9D8B030D-6E8A-4147-A177-3AD203B41FA5}">
                      <a16:colId xmlns:a16="http://schemas.microsoft.com/office/drawing/2014/main" val="3500348868"/>
                    </a:ext>
                  </a:extLst>
                </a:gridCol>
                <a:gridCol w="989215">
                  <a:extLst>
                    <a:ext uri="{9D8B030D-6E8A-4147-A177-3AD203B41FA5}">
                      <a16:colId xmlns:a16="http://schemas.microsoft.com/office/drawing/2014/main" val="3833646048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3835135021"/>
                    </a:ext>
                  </a:extLst>
                </a:gridCol>
                <a:gridCol w="378147">
                  <a:extLst>
                    <a:ext uri="{9D8B030D-6E8A-4147-A177-3AD203B41FA5}">
                      <a16:colId xmlns:a16="http://schemas.microsoft.com/office/drawing/2014/main" val="209046488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MW_acc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0.9311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JOB_acc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0.6896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Type_acc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0.3416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98036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val_MW_acc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0.8084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val_JOB_acc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0.5174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0000CC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val_Type_acc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0.2697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69%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90784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41562-812E-48C7-9F8D-C1C1727B197A}"/>
              </a:ext>
            </a:extLst>
          </p:cNvPr>
          <p:cNvSpPr/>
          <p:nvPr/>
        </p:nvSpPr>
        <p:spPr>
          <a:xfrm>
            <a:off x="8362604" y="1090711"/>
            <a:ext cx="1695796" cy="538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B5E0D-EC5E-46E3-B8C7-14D846AD20CF}"/>
              </a:ext>
            </a:extLst>
          </p:cNvPr>
          <p:cNvSpPr/>
          <p:nvPr/>
        </p:nvSpPr>
        <p:spPr>
          <a:xfrm>
            <a:off x="8362604" y="2297804"/>
            <a:ext cx="1695796" cy="538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F8E560-A0FB-49AA-9292-2259F039A92F}"/>
              </a:ext>
            </a:extLst>
          </p:cNvPr>
          <p:cNvSpPr/>
          <p:nvPr/>
        </p:nvSpPr>
        <p:spPr>
          <a:xfrm>
            <a:off x="8362603" y="3405646"/>
            <a:ext cx="2069869" cy="538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4FB98-7CFB-4C55-B511-6468E00815EC}"/>
              </a:ext>
            </a:extLst>
          </p:cNvPr>
          <p:cNvSpPr txBox="1"/>
          <p:nvPr/>
        </p:nvSpPr>
        <p:spPr>
          <a:xfrm>
            <a:off x="555532" y="2409139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Transfer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27" name="テキスト ボックス 3">
            <a:extLst>
              <a:ext uri="{FF2B5EF4-FFF2-40B4-BE49-F238E27FC236}">
                <a16:creationId xmlns:a16="http://schemas.microsoft.com/office/drawing/2014/main" id="{53FF6B14-2480-4C30-8C52-5C2BEFAEAF13}"/>
              </a:ext>
            </a:extLst>
          </p:cNvPr>
          <p:cNvSpPr txBox="1"/>
          <p:nvPr/>
        </p:nvSpPr>
        <p:spPr>
          <a:xfrm>
            <a:off x="731072" y="4853969"/>
            <a:ext cx="2207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학습한 최적의 </a:t>
            </a:r>
            <a:r>
              <a:rPr lang="en-US" altLang="ko-KR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weight </a:t>
            </a:r>
            <a:r>
              <a:rPr lang="ko-KR" altLang="en-US" sz="1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저장</a:t>
            </a:r>
            <a:endParaRPr lang="en-US" altLang="ko-KR" sz="12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8BD9A-C6B8-4E22-844A-C33DFEA3E626}"/>
              </a:ext>
            </a:extLst>
          </p:cNvPr>
          <p:cNvSpPr txBox="1"/>
          <p:nvPr/>
        </p:nvSpPr>
        <p:spPr>
          <a:xfrm>
            <a:off x="555532" y="4548280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Save Model Check Point</a:t>
            </a:r>
          </a:p>
        </p:txBody>
      </p:sp>
    </p:spTree>
    <p:extLst>
      <p:ext uri="{BB962C8B-B14F-4D97-AF65-F5344CB8AC3E}">
        <p14:creationId xmlns:p14="http://schemas.microsoft.com/office/powerpoint/2010/main" val="313267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04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698082" y="351520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/>
              <a:t>Model</a:t>
            </a:r>
            <a:endParaRPr kumimoji="1" lang="ja-JP" altLang="en-US" sz="3600" b="1" spc="300" dirty="0"/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4965C6C1-FD1C-4727-A233-E5F4FE900997}"/>
              </a:ext>
            </a:extLst>
          </p:cNvPr>
          <p:cNvSpPr txBox="1"/>
          <p:nvPr/>
        </p:nvSpPr>
        <p:spPr>
          <a:xfrm>
            <a:off x="-568565" y="1090711"/>
            <a:ext cx="640271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Use </a:t>
            </a:r>
            <a:r>
              <a:rPr lang="en-US" altLang="ko-KR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Saved weight 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altLang="ko-KR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</a:t>
            </a:r>
          </a:p>
          <a:p>
            <a:endParaRPr lang="en-US" altLang="ja-JP" sz="1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Matplotlip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Load_Model</a:t>
            </a:r>
            <a:endParaRPr lang="en-US" altLang="ko-KR" sz="1400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4390568-5E88-4051-BF0C-A982EBED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16" y="5490684"/>
            <a:ext cx="3760118" cy="13673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C5A80F-9220-41EA-AD7A-DA3C13D7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34" y="558747"/>
            <a:ext cx="3744407" cy="62992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8346DD-1211-4887-9C43-6FA76BB10919}"/>
              </a:ext>
            </a:extLst>
          </p:cNvPr>
          <p:cNvSpPr/>
          <p:nvPr/>
        </p:nvSpPr>
        <p:spPr>
          <a:xfrm>
            <a:off x="3715788" y="5589644"/>
            <a:ext cx="3590445" cy="1776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A0AEDD-5334-493E-9B37-CEB51BE13B6B}"/>
              </a:ext>
            </a:extLst>
          </p:cNvPr>
          <p:cNvSpPr/>
          <p:nvPr/>
        </p:nvSpPr>
        <p:spPr>
          <a:xfrm>
            <a:off x="7575665" y="5776629"/>
            <a:ext cx="2324793" cy="10813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:a16="http://schemas.microsoft.com/office/drawing/2014/main" id="{D053191F-A47D-4112-9C9C-C9949496C4E5}"/>
              </a:ext>
            </a:extLst>
          </p:cNvPr>
          <p:cNvSpPr txBox="1"/>
          <p:nvPr/>
        </p:nvSpPr>
        <p:spPr>
          <a:xfrm>
            <a:off x="731072" y="2340276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이전 단계에서 학습한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Weight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를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.hdf5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파일 형태로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Load</a:t>
            </a: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학습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(Fit)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없이 예측 진행 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시간 단축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동일 결과 반환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00489-4004-4AF1-B34B-922A66824323}"/>
              </a:ext>
            </a:extLst>
          </p:cNvPr>
          <p:cNvSpPr txBox="1"/>
          <p:nvPr/>
        </p:nvSpPr>
        <p:spPr>
          <a:xfrm>
            <a:off x="555532" y="1993504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Load Model</a:t>
            </a: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DF2502AC-D23B-47C6-BBCF-8135BF4FBA0C}"/>
              </a:ext>
            </a:extLst>
          </p:cNvPr>
          <p:cNvSpPr txBox="1"/>
          <p:nvPr/>
        </p:nvSpPr>
        <p:spPr>
          <a:xfrm>
            <a:off x="731072" y="3789218"/>
            <a:ext cx="34243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Argmax,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for loop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활용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category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결과 할당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Matplotlib </a:t>
            </a:r>
            <a:r>
              <a:rPr lang="en-US" altLang="ko-KR" sz="10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Imshow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활용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입력 사진 및 결과 동시 반환</a:t>
            </a:r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3EC15-54B9-43CC-AFC6-83A0A6BA2613}"/>
              </a:ext>
            </a:extLst>
          </p:cNvPr>
          <p:cNvSpPr txBox="1"/>
          <p:nvPr/>
        </p:nvSpPr>
        <p:spPr>
          <a:xfrm>
            <a:off x="555532" y="3442446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Visualize Result</a:t>
            </a:r>
          </a:p>
        </p:txBody>
      </p:sp>
    </p:spTree>
    <p:extLst>
      <p:ext uri="{BB962C8B-B14F-4D97-AF65-F5344CB8AC3E}">
        <p14:creationId xmlns:p14="http://schemas.microsoft.com/office/powerpoint/2010/main" val="34167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143489-E307-42ED-A2A2-A38A92293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r="14230"/>
          <a:stretch/>
        </p:blipFill>
        <p:spPr>
          <a:xfrm>
            <a:off x="531565" y="1887433"/>
            <a:ext cx="3549984" cy="372168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05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582666" y="351520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Result</a:t>
            </a:r>
            <a:endParaRPr kumimoji="1" lang="ja-JP" altLang="en-US" sz="3600" b="1" spc="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37208-8267-4605-8845-90FE7C33E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r="20792"/>
          <a:stretch/>
        </p:blipFill>
        <p:spPr>
          <a:xfrm>
            <a:off x="4640888" y="1887433"/>
            <a:ext cx="2898758" cy="372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215BBB-FC55-499B-B435-D32500473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3483"/>
          <a:stretch/>
        </p:blipFill>
        <p:spPr>
          <a:xfrm>
            <a:off x="8036283" y="1887432"/>
            <a:ext cx="3624152" cy="3721686"/>
          </a:xfrm>
          <a:prstGeom prst="rect">
            <a:avLst/>
          </a:prstGeom>
        </p:spPr>
      </p:pic>
      <p:sp>
        <p:nvSpPr>
          <p:cNvPr id="29" name="テキスト ボックス 3">
            <a:extLst>
              <a:ext uri="{FF2B5EF4-FFF2-40B4-BE49-F238E27FC236}">
                <a16:creationId xmlns:a16="http://schemas.microsoft.com/office/drawing/2014/main" id="{41479FE2-AF59-4FBC-B4BE-88DD6DC2DCC4}"/>
              </a:ext>
            </a:extLst>
          </p:cNvPr>
          <p:cNvSpPr txBox="1"/>
          <p:nvPr/>
        </p:nvSpPr>
        <p:spPr>
          <a:xfrm>
            <a:off x="547219" y="1090711"/>
            <a:ext cx="5952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Find C</a:t>
            </a:r>
            <a:r>
              <a:rPr lang="ko-KR" altLang="ko-KR" sz="1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haracteristic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face pic.</a:t>
            </a:r>
          </a:p>
        </p:txBody>
      </p:sp>
    </p:spTree>
    <p:extLst>
      <p:ext uri="{BB962C8B-B14F-4D97-AF65-F5344CB8AC3E}">
        <p14:creationId xmlns:p14="http://schemas.microsoft.com/office/powerpoint/2010/main" val="40633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05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582666" y="351520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Result</a:t>
            </a:r>
            <a:endParaRPr kumimoji="1" lang="ja-JP" altLang="en-US" sz="3600" b="1" spc="300" dirty="0"/>
          </a:p>
        </p:txBody>
      </p:sp>
      <p:sp>
        <p:nvSpPr>
          <p:cNvPr id="23" name="テキスト ボックス 3">
            <a:extLst>
              <a:ext uri="{FF2B5EF4-FFF2-40B4-BE49-F238E27FC236}">
                <a16:creationId xmlns:a16="http://schemas.microsoft.com/office/drawing/2014/main" id="{1132CAB7-2B08-430A-A54E-4BA096884B26}"/>
              </a:ext>
            </a:extLst>
          </p:cNvPr>
          <p:cNvSpPr txBox="1"/>
          <p:nvPr/>
        </p:nvSpPr>
        <p:spPr>
          <a:xfrm>
            <a:off x="555532" y="1117605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2">
                    <a:lumMod val="50000"/>
                  </a:schemeClr>
                </a:solidFill>
              </a:rPr>
              <a:t># 1 </a:t>
            </a:r>
            <a:endParaRPr lang="ja-JP" altLang="en-US" sz="2000" b="1" spc="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DAEFD68-45C7-49BA-A69D-5CCBACFD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97851"/>
            <a:ext cx="8763000" cy="5093494"/>
          </a:xfrm>
          <a:prstGeom prst="rect">
            <a:avLst/>
          </a:prstGeom>
        </p:spPr>
      </p:pic>
      <p:sp>
        <p:nvSpPr>
          <p:cNvPr id="27" name="テキスト ボックス 3">
            <a:extLst>
              <a:ext uri="{FF2B5EF4-FFF2-40B4-BE49-F238E27FC236}">
                <a16:creationId xmlns:a16="http://schemas.microsoft.com/office/drawing/2014/main" id="{97FC9E51-06C2-43B3-8D27-5FF047E17BA9}"/>
              </a:ext>
            </a:extLst>
          </p:cNvPr>
          <p:cNvSpPr txBox="1"/>
          <p:nvPr/>
        </p:nvSpPr>
        <p:spPr>
          <a:xfrm>
            <a:off x="4044803" y="6167926"/>
            <a:ext cx="4102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&lt;Model Check Point </a:t>
            </a:r>
            <a:r>
              <a:rPr lang="ko-KR" altLang="en-US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불러와 사진 예측 시행 </a:t>
            </a:r>
            <a:r>
              <a:rPr lang="en-US" altLang="ko-KR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1 &gt;</a:t>
            </a:r>
            <a:endParaRPr lang="ja-JP" altLang="en-US" sz="13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9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05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582666" y="351520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Result</a:t>
            </a:r>
            <a:endParaRPr kumimoji="1" lang="ja-JP" altLang="en-US" sz="3600" b="1" spc="300" dirty="0"/>
          </a:p>
        </p:txBody>
      </p: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92D8F8E4-40D5-4B0B-BB0C-74C5E3E81178}"/>
              </a:ext>
            </a:extLst>
          </p:cNvPr>
          <p:cNvSpPr txBox="1"/>
          <p:nvPr/>
        </p:nvSpPr>
        <p:spPr>
          <a:xfrm>
            <a:off x="555532" y="1117605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2">
                    <a:lumMod val="50000"/>
                  </a:schemeClr>
                </a:solidFill>
              </a:rPr>
              <a:t># 2 </a:t>
            </a:r>
            <a:endParaRPr lang="ja-JP" altLang="en-US" sz="2000" b="1" spc="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그림 3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11A84D5E-A8A1-48DF-8873-E9C44FB5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97851"/>
            <a:ext cx="8763000" cy="5126355"/>
          </a:xfrm>
          <a:prstGeom prst="rect">
            <a:avLst/>
          </a:prstGeom>
        </p:spPr>
      </p:pic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FEE44A60-D472-46CA-82A0-D38F2191EEED}"/>
              </a:ext>
            </a:extLst>
          </p:cNvPr>
          <p:cNvSpPr txBox="1"/>
          <p:nvPr/>
        </p:nvSpPr>
        <p:spPr>
          <a:xfrm>
            <a:off x="4044803" y="6167926"/>
            <a:ext cx="4102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&lt;Model Check Point </a:t>
            </a:r>
            <a:r>
              <a:rPr lang="ko-KR" altLang="en-US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불러와 사진 예측 시행 </a:t>
            </a:r>
            <a:r>
              <a:rPr lang="en-US" altLang="ko-KR" sz="1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2 &gt;</a:t>
            </a:r>
            <a:endParaRPr lang="ja-JP" altLang="en-US" sz="13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2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06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3236690" y="351520"/>
            <a:ext cx="117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End</a:t>
            </a:r>
            <a:endParaRPr kumimoji="1" lang="ja-JP" altLang="en-US" sz="3600" b="1" spc="300" dirty="0"/>
          </a:p>
        </p:txBody>
      </p:sp>
      <p:sp>
        <p:nvSpPr>
          <p:cNvPr id="25" name="テキスト ボックス 3">
            <a:extLst>
              <a:ext uri="{FF2B5EF4-FFF2-40B4-BE49-F238E27FC236}">
                <a16:creationId xmlns:a16="http://schemas.microsoft.com/office/drawing/2014/main" id="{DF22CB5A-8A67-4D18-94BB-0EAE4C7CCE86}"/>
              </a:ext>
            </a:extLst>
          </p:cNvPr>
          <p:cNvSpPr txBox="1"/>
          <p:nvPr/>
        </p:nvSpPr>
        <p:spPr>
          <a:xfrm>
            <a:off x="555532" y="1090711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505F0-1ED3-48BB-A070-A5F729B0EC54}"/>
              </a:ext>
            </a:extLst>
          </p:cNvPr>
          <p:cNvSpPr txBox="1"/>
          <p:nvPr/>
        </p:nvSpPr>
        <p:spPr>
          <a:xfrm>
            <a:off x="1062612" y="1998502"/>
            <a:ext cx="1014832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전처리에 많은 시간 소요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MTCNN,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Learning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에 대한 불충분한 학습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고용량 데이터 연산에서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한계 경험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70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06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3236690" y="351520"/>
            <a:ext cx="117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End</a:t>
            </a:r>
            <a:endParaRPr kumimoji="1" lang="ja-JP" altLang="en-US" sz="3600" b="1" spc="300" dirty="0"/>
          </a:p>
        </p:txBody>
      </p:sp>
      <p:pic>
        <p:nvPicPr>
          <p:cNvPr id="8194" name="Picture 2" descr="QnA를 입력해 주세요. : Wecobell Place">
            <a:extLst>
              <a:ext uri="{FF2B5EF4-FFF2-40B4-BE49-F238E27FC236}">
                <a16:creationId xmlns:a16="http://schemas.microsoft.com/office/drawing/2014/main" id="{3C6CE200-2547-4B3F-BBF3-34D53072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04" y="2194058"/>
            <a:ext cx="6439592" cy="316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00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1813225" y="351520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Appendix</a:t>
            </a:r>
            <a:endParaRPr kumimoji="1" lang="ja-JP" altLang="en-US" sz="3600" b="1" spc="300" dirty="0"/>
          </a:p>
        </p:txBody>
      </p:sp>
      <p:sp>
        <p:nvSpPr>
          <p:cNvPr id="47" name="テキスト ボックス 3">
            <a:extLst>
              <a:ext uri="{FF2B5EF4-FFF2-40B4-BE49-F238E27FC236}">
                <a16:creationId xmlns:a16="http://schemas.microsoft.com/office/drawing/2014/main" id="{152F00B4-24E0-4339-8301-2167073DDAEC}"/>
              </a:ext>
            </a:extLst>
          </p:cNvPr>
          <p:cNvSpPr txBox="1"/>
          <p:nvPr/>
        </p:nvSpPr>
        <p:spPr>
          <a:xfrm>
            <a:off x="555532" y="1278969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2">
                    <a:lumMod val="50000"/>
                  </a:schemeClr>
                </a:solidFill>
              </a:rPr>
              <a:t># Source</a:t>
            </a:r>
            <a:endParaRPr lang="ja-JP" altLang="en-US" sz="2000" b="1" spc="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B0B6-D213-4A86-8B4C-AE216D620911}"/>
              </a:ext>
            </a:extLst>
          </p:cNvPr>
          <p:cNvSpPr txBox="1"/>
          <p:nvPr/>
        </p:nvSpPr>
        <p:spPr>
          <a:xfrm>
            <a:off x="555532" y="2422450"/>
            <a:ext cx="101483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600" dirty="0"/>
              <a:t>$ MTCNN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pc="6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https://hwangtoemat.github.io/paper-review/2020-03-28-MTCNN-%EB%82%B4%EC%9A%A9/</a:t>
            </a:r>
            <a:endParaRPr lang="en-US" altLang="ko-KR" sz="1200" b="1" spc="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600" b="1" spc="600" dirty="0"/>
          </a:p>
          <a:p>
            <a:r>
              <a:rPr lang="en-US" altLang="ko-KR" sz="1600" b="1" spc="600" dirty="0"/>
              <a:t>$ Crop face using MTCNN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6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http://5.9.10.113/65105644/how-to-face-extraction-from-images-in-a-folder-with-mtcnn-in-python</a:t>
            </a:r>
            <a:endParaRPr lang="en-US" altLang="ko-KR" sz="1200" b="1" spc="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600" b="1" spc="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b="1" spc="600" dirty="0"/>
              <a:t>$ Transfer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pc="6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https://bskyvision.com/1082</a:t>
            </a:r>
            <a:endParaRPr lang="en-US" altLang="ko-KR" sz="1200" b="1" spc="6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6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pc="600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https://ichi.pro/ko/jeon-i-hagseub-eul-sayonghan-eolgul-insig-168802726462525</a:t>
            </a:r>
            <a:endParaRPr lang="en-US" altLang="ko-KR" sz="1200" b="1" spc="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7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245950" y="1055135"/>
            <a:ext cx="3440602" cy="47477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219574" y="186934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spc="-150" dirty="0">
                <a:solidFill>
                  <a:schemeClr val="bg1"/>
                </a:solidFill>
              </a:rPr>
              <a:t>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86936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2146101" y="1140958"/>
            <a:ext cx="28937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000" b="1" spc="300" dirty="0">
                <a:solidFill>
                  <a:schemeClr val="bg1"/>
                </a:solidFill>
              </a:rPr>
              <a:t>Introduction</a:t>
            </a:r>
            <a:endParaRPr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29697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185509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3663823" y="2146235"/>
            <a:ext cx="1376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" b="1" spc="300" dirty="0">
                <a:solidFill>
                  <a:schemeClr val="bg1"/>
                </a:solidFill>
              </a:rPr>
              <a:t>Tools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230760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284082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3199274" y="3151512"/>
            <a:ext cx="1840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" b="1" spc="300" dirty="0">
                <a:solidFill>
                  <a:schemeClr val="bg1"/>
                </a:solidFill>
              </a:rPr>
              <a:t>Dataset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331823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8827F5-E993-4EBA-8E90-4EF4888A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64" y="1920586"/>
            <a:ext cx="2694476" cy="26944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930F4F-2671-4A0D-A722-5E11199E5FC3}"/>
              </a:ext>
            </a:extLst>
          </p:cNvPr>
          <p:cNvSpPr txBox="1"/>
          <p:nvPr/>
        </p:nvSpPr>
        <p:spPr>
          <a:xfrm flipH="1">
            <a:off x="580714" y="3826553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3BA78F18-3622-4716-AD80-7C03EF008FB3}"/>
              </a:ext>
            </a:extLst>
          </p:cNvPr>
          <p:cNvSpPr txBox="1"/>
          <p:nvPr/>
        </p:nvSpPr>
        <p:spPr>
          <a:xfrm>
            <a:off x="3550331" y="4156789"/>
            <a:ext cx="1489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" b="1" spc="300" dirty="0">
                <a:solidFill>
                  <a:schemeClr val="bg1"/>
                </a:solidFill>
              </a:rPr>
              <a:t>Model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24" name="正方形/長方形 1">
            <a:extLst>
              <a:ext uri="{FF2B5EF4-FFF2-40B4-BE49-F238E27FC236}">
                <a16:creationId xmlns:a16="http://schemas.microsoft.com/office/drawing/2014/main" id="{5F32686F-FDCE-4AFE-A107-E57D6FF02A8A}"/>
              </a:ext>
            </a:extLst>
          </p:cNvPr>
          <p:cNvSpPr/>
          <p:nvPr/>
        </p:nvSpPr>
        <p:spPr>
          <a:xfrm>
            <a:off x="772100" y="425415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607DF-F8EC-43EE-8039-5D92A14AE59F}"/>
              </a:ext>
            </a:extLst>
          </p:cNvPr>
          <p:cNvSpPr txBox="1"/>
          <p:nvPr/>
        </p:nvSpPr>
        <p:spPr>
          <a:xfrm flipH="1">
            <a:off x="580714" y="48122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>
                <a:solidFill>
                  <a:schemeClr val="bg1"/>
                </a:solidFill>
              </a:rPr>
              <a:t>05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07EB70F4-A5A0-4A09-99BA-E49AD062E9C8}"/>
              </a:ext>
            </a:extLst>
          </p:cNvPr>
          <p:cNvSpPr txBox="1"/>
          <p:nvPr/>
        </p:nvSpPr>
        <p:spPr>
          <a:xfrm>
            <a:off x="3449342" y="5162066"/>
            <a:ext cx="1590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000" b="1" spc="300" dirty="0">
                <a:solidFill>
                  <a:schemeClr val="bg1"/>
                </a:solidFill>
              </a:rPr>
              <a:t>Result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AA777BFF-8301-49E8-A48D-487BAC576FF7}"/>
              </a:ext>
            </a:extLst>
          </p:cNvPr>
          <p:cNvSpPr/>
          <p:nvPr/>
        </p:nvSpPr>
        <p:spPr>
          <a:xfrm>
            <a:off x="772100" y="526478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6D5916-8137-4551-BBC4-9C5A778C5A51}"/>
              </a:ext>
            </a:extLst>
          </p:cNvPr>
          <p:cNvSpPr txBox="1"/>
          <p:nvPr/>
        </p:nvSpPr>
        <p:spPr>
          <a:xfrm flipH="1">
            <a:off x="580714" y="5798009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06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2">
            <a:extLst>
              <a:ext uri="{FF2B5EF4-FFF2-40B4-BE49-F238E27FC236}">
                <a16:creationId xmlns:a16="http://schemas.microsoft.com/office/drawing/2014/main" id="{42C7418A-D957-4870-8597-760E6F76738A}"/>
              </a:ext>
            </a:extLst>
          </p:cNvPr>
          <p:cNvSpPr txBox="1"/>
          <p:nvPr/>
        </p:nvSpPr>
        <p:spPr>
          <a:xfrm>
            <a:off x="4011996" y="6167341"/>
            <a:ext cx="10278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000" b="1" spc="300" dirty="0">
                <a:solidFill>
                  <a:schemeClr val="bg1"/>
                </a:solidFill>
              </a:rPr>
              <a:t>End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sp>
        <p:nvSpPr>
          <p:cNvPr id="32" name="正方形/長方形 1">
            <a:extLst>
              <a:ext uri="{FF2B5EF4-FFF2-40B4-BE49-F238E27FC236}">
                <a16:creationId xmlns:a16="http://schemas.microsoft.com/office/drawing/2014/main" id="{7E24C30D-891F-4408-8FCB-FE58F758C494}"/>
              </a:ext>
            </a:extLst>
          </p:cNvPr>
          <p:cNvSpPr/>
          <p:nvPr/>
        </p:nvSpPr>
        <p:spPr>
          <a:xfrm>
            <a:off x="772100" y="6275416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D959E-C931-4C35-9129-14A014CDCF1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01</a:t>
            </a:r>
            <a:endParaRPr lang="ko-KR" altLang="en-US" b="1" spc="300" dirty="0"/>
          </a:p>
        </p:txBody>
      </p:sp>
      <p:sp>
        <p:nvSpPr>
          <p:cNvPr id="36" name="正方形/長方形 1">
            <a:extLst>
              <a:ext uri="{FF2B5EF4-FFF2-40B4-BE49-F238E27FC236}">
                <a16:creationId xmlns:a16="http://schemas.microsoft.com/office/drawing/2014/main" id="{1DF85096-D137-4B68-BE97-C9C35D13AEC6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テキスト ボックス 2">
            <a:extLst>
              <a:ext uri="{FF2B5EF4-FFF2-40B4-BE49-F238E27FC236}">
                <a16:creationId xmlns:a16="http://schemas.microsoft.com/office/drawing/2014/main" id="{D34B6814-D7D3-41B3-BFEF-1AFAEB736A68}"/>
              </a:ext>
            </a:extLst>
          </p:cNvPr>
          <p:cNvSpPr txBox="1"/>
          <p:nvPr/>
        </p:nvSpPr>
        <p:spPr>
          <a:xfrm>
            <a:off x="1069431" y="351520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/>
              <a:t>Introduction</a:t>
            </a:r>
            <a:endParaRPr kumimoji="1" lang="ja-JP" altLang="en-US" sz="3600" b="1" spc="3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AADDEC-A54C-43CA-ACBB-5FDF987EA754}"/>
              </a:ext>
            </a:extLst>
          </p:cNvPr>
          <p:cNvSpPr txBox="1"/>
          <p:nvPr/>
        </p:nvSpPr>
        <p:spPr>
          <a:xfrm>
            <a:off x="349022" y="1559453"/>
            <a:ext cx="2969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I</a:t>
            </a:r>
            <a:r>
              <a:rPr lang="ko-KR" altLang="ko-KR" sz="3000" b="1" dirty="0" err="1"/>
              <a:t>mage</a:t>
            </a:r>
            <a:r>
              <a:rPr lang="ko-KR" altLang="ko-KR" sz="3000" b="1" dirty="0"/>
              <a:t> </a:t>
            </a:r>
            <a:r>
              <a:rPr lang="en-US" altLang="ko-KR" sz="3000" b="1" dirty="0"/>
              <a:t>A</a:t>
            </a:r>
            <a:r>
              <a:rPr lang="ko-KR" altLang="ko-KR" sz="3000" b="1" dirty="0" err="1"/>
              <a:t>nalysis</a:t>
            </a:r>
            <a:endParaRPr lang="ko-KR" altLang="ko-KR" sz="3000" b="1" dirty="0"/>
          </a:p>
          <a:p>
            <a:endParaRPr lang="ko-KR" altLang="en-US" sz="3000" b="1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C51A1C-553A-4B12-953E-C491308F349E}"/>
              </a:ext>
            </a:extLst>
          </p:cNvPr>
          <p:cNvCxnSpPr>
            <a:cxnSpLocks/>
          </p:cNvCxnSpPr>
          <p:nvPr/>
        </p:nvCxnSpPr>
        <p:spPr>
          <a:xfrm>
            <a:off x="403821" y="1410781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4D83132-F2A8-42CB-BF54-F4A491D804AC}"/>
              </a:ext>
            </a:extLst>
          </p:cNvPr>
          <p:cNvSpPr txBox="1"/>
          <p:nvPr/>
        </p:nvSpPr>
        <p:spPr>
          <a:xfrm>
            <a:off x="6105944" y="1559453"/>
            <a:ext cx="2733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Face Analysis</a:t>
            </a:r>
            <a:endParaRPr lang="ko-KR" altLang="ko-KR" sz="3000" b="1" dirty="0"/>
          </a:p>
          <a:p>
            <a:endParaRPr lang="ko-KR" altLang="en-US" sz="3000" b="1" dirty="0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4ABB43F-EF77-45DD-955B-3221C46E206F}"/>
              </a:ext>
            </a:extLst>
          </p:cNvPr>
          <p:cNvCxnSpPr>
            <a:cxnSpLocks/>
          </p:cNvCxnSpPr>
          <p:nvPr/>
        </p:nvCxnSpPr>
        <p:spPr>
          <a:xfrm>
            <a:off x="6160743" y="1410781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기계, 인간 표정 속 미묘한 감정 읽는 시대 &amp;#39;성큼&amp;#39; - 이웃집과학자">
            <a:extLst>
              <a:ext uri="{FF2B5EF4-FFF2-40B4-BE49-F238E27FC236}">
                <a16:creationId xmlns:a16="http://schemas.microsoft.com/office/drawing/2014/main" id="{AA8879BF-2BC5-4B02-B84A-9EAAA7723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6" b="-1568"/>
          <a:stretch/>
        </p:blipFill>
        <p:spPr bwMode="auto">
          <a:xfrm>
            <a:off x="6126544" y="2227449"/>
            <a:ext cx="2439951" cy="20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F895E574-ADBC-446E-B775-AB0FE81F6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300" y="2227449"/>
            <a:ext cx="3042554" cy="20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B5AEFB-B7EC-4D79-84B9-9BC91C662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2500571"/>
            <a:ext cx="4541023" cy="1241296"/>
          </a:xfrm>
          <a:prstGeom prst="rect">
            <a:avLst/>
          </a:prstGeom>
        </p:spPr>
      </p:pic>
      <p:sp>
        <p:nvSpPr>
          <p:cNvPr id="28" name="テキスト ボックス 3">
            <a:extLst>
              <a:ext uri="{FF2B5EF4-FFF2-40B4-BE49-F238E27FC236}">
                <a16:creationId xmlns:a16="http://schemas.microsoft.com/office/drawing/2014/main" id="{7B0AD3CB-FF95-4CF6-BB79-CCC7BA523646}"/>
              </a:ext>
            </a:extLst>
          </p:cNvPr>
          <p:cNvSpPr txBox="1"/>
          <p:nvPr/>
        </p:nvSpPr>
        <p:spPr>
          <a:xfrm>
            <a:off x="403821" y="4410049"/>
            <a:ext cx="34740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이미지 분석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얼굴 분석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보안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객체 인식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엔터테인먼트 등 다양한 분야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결과물의 시각화와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결과가 명확함</a:t>
            </a:r>
            <a:endParaRPr lang="ko-KR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이미지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영상 처리 분야 산업 인력 수요 多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テキスト ボックス 3">
            <a:extLst>
              <a:ext uri="{FF2B5EF4-FFF2-40B4-BE49-F238E27FC236}">
                <a16:creationId xmlns:a16="http://schemas.microsoft.com/office/drawing/2014/main" id="{8F79C44E-4243-4E6E-A3B9-46C966200424}"/>
              </a:ext>
            </a:extLst>
          </p:cNvPr>
          <p:cNvSpPr txBox="1"/>
          <p:nvPr/>
        </p:nvSpPr>
        <p:spPr>
          <a:xfrm>
            <a:off x="6160743" y="4410049"/>
            <a:ext cx="3738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주제 선정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기존 시중에 많은 단일 특성 분석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정제된 데이터셋이 아닌 직접 수집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이미지 분석의 기반인 </a:t>
            </a:r>
            <a:r>
              <a:rPr lang="ko-KR" altLang="en-US" sz="1200" b="1" dirty="0" err="1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및 학습 정확도 상승</a:t>
            </a:r>
            <a:endParaRPr lang="ko-KR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C3C93600-29CC-435E-AF86-FFDE82ADDF63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9DEB59-5076-445D-8F02-FD948570D094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02</a:t>
            </a:r>
            <a:endParaRPr lang="ko-KR" altLang="en-US" b="1" spc="300" dirty="0"/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D1848F45-3976-442D-B03A-944645F8AF69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2">
            <a:extLst>
              <a:ext uri="{FF2B5EF4-FFF2-40B4-BE49-F238E27FC236}">
                <a16:creationId xmlns:a16="http://schemas.microsoft.com/office/drawing/2014/main" id="{80BCCCC4-2356-427D-80F6-CAF747E768D4}"/>
              </a:ext>
            </a:extLst>
          </p:cNvPr>
          <p:cNvSpPr txBox="1"/>
          <p:nvPr/>
        </p:nvSpPr>
        <p:spPr>
          <a:xfrm>
            <a:off x="2834915" y="351520"/>
            <a:ext cx="157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Tools</a:t>
            </a:r>
            <a:endParaRPr kumimoji="1" lang="ja-JP" altLang="en-US" sz="3600" b="1" spc="3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112D46C-65DB-461B-947A-E75341003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03" y="2735244"/>
            <a:ext cx="861898" cy="86189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BEE884B-9161-4269-8E92-9FE9EFE8B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194" y="2777799"/>
            <a:ext cx="861898" cy="86189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50A962B-1D02-46FC-BBB5-70984CB3CF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" y="4121746"/>
            <a:ext cx="2757754" cy="11031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E781B7B-8A36-4018-BDD1-9C655AD22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4" y="2796185"/>
            <a:ext cx="861898" cy="86189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AD4475C2-8C2F-4D9C-9A8F-4A36F18CD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1804" y="4121746"/>
            <a:ext cx="1913808" cy="45931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DD8FEE6-0B85-4AD1-927F-19C033446F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94" y="3866768"/>
            <a:ext cx="1877433" cy="93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D40BFB-265B-42C8-B465-1820BEE28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2" y="3203727"/>
            <a:ext cx="3210373" cy="590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92EDAE-8EB6-4A81-9007-030F6FC2F8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10" y="5242194"/>
            <a:ext cx="2454956" cy="76323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ECE1CB1-449F-4B13-9E15-8D63483D26CA}"/>
              </a:ext>
            </a:extLst>
          </p:cNvPr>
          <p:cNvSpPr txBox="1"/>
          <p:nvPr/>
        </p:nvSpPr>
        <p:spPr>
          <a:xfrm>
            <a:off x="136030" y="1533302"/>
            <a:ext cx="2672526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# Data / Preprocessing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1E7DD4-AC31-497B-9A8A-7A54B98F2D60}"/>
              </a:ext>
            </a:extLst>
          </p:cNvPr>
          <p:cNvSpPr txBox="1"/>
          <p:nvPr/>
        </p:nvSpPr>
        <p:spPr>
          <a:xfrm>
            <a:off x="5194760" y="1533790"/>
            <a:ext cx="28351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# Model Train / Visualize</a:t>
            </a:r>
          </a:p>
        </p:txBody>
      </p:sp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03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287713" y="351520"/>
            <a:ext cx="2121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Dataset</a:t>
            </a:r>
            <a:endParaRPr kumimoji="1" lang="ja-JP" altLang="en-US" sz="3600" b="1" spc="300" dirty="0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82ABC692-A3FC-4C9D-9A46-DCB93A3C3AA3}"/>
              </a:ext>
            </a:extLst>
          </p:cNvPr>
          <p:cNvSpPr txBox="1"/>
          <p:nvPr/>
        </p:nvSpPr>
        <p:spPr>
          <a:xfrm>
            <a:off x="555532" y="1090711"/>
            <a:ext cx="387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Scrap Google Image</a:t>
            </a:r>
            <a:endParaRPr lang="ja-JP" altLang="en-US" sz="1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5DB4C2-C4C1-4F9F-B4E8-D4FF11C1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43093"/>
              </p:ext>
            </p:extLst>
          </p:nvPr>
        </p:nvGraphicFramePr>
        <p:xfrm>
          <a:off x="7267799" y="3927030"/>
          <a:ext cx="4140000" cy="23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176643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7748333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9213434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35749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210027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5433712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6577598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36354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33367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15383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김우빈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민경훈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서인국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80883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김윤석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박보검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69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김옥빈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박보영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470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송중기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859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김완선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려욱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신민아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600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31897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옥택연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윤시윤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조진웅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하연수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716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유인나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한소희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7062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안재홍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유인영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차예련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한예슬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7807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한혜진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한지민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019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오하영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전소민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한채영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70387"/>
                  </a:ext>
                </a:extLst>
              </a:tr>
            </a:tbl>
          </a:graphicData>
        </a:graphic>
      </p:graphicFrame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346E77DD-2AD3-4320-ACF4-AAE991853FAF}"/>
              </a:ext>
            </a:extLst>
          </p:cNvPr>
          <p:cNvSpPr txBox="1"/>
          <p:nvPr/>
        </p:nvSpPr>
        <p:spPr>
          <a:xfrm>
            <a:off x="7267799" y="3281559"/>
            <a:ext cx="2299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45 person ,  240 pics each</a:t>
            </a:r>
            <a:endParaRPr lang="ko-KR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1E602F-3BEA-43D9-9106-88AF79D09C72}"/>
              </a:ext>
            </a:extLst>
          </p:cNvPr>
          <p:cNvCxnSpPr>
            <a:cxnSpLocks/>
          </p:cNvCxnSpPr>
          <p:nvPr/>
        </p:nvCxnSpPr>
        <p:spPr>
          <a:xfrm>
            <a:off x="7026730" y="3250989"/>
            <a:ext cx="2299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38765B1-4A0F-4892-94D1-79F6F366A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1" y="1681530"/>
            <a:ext cx="5816138" cy="4609289"/>
          </a:xfrm>
          <a:prstGeom prst="rect">
            <a:avLst/>
          </a:prstGeom>
        </p:spPr>
      </p:pic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63F3FB40-CD5B-4F30-8F3C-0FF2671D896F}"/>
              </a:ext>
            </a:extLst>
          </p:cNvPr>
          <p:cNvSpPr txBox="1"/>
          <p:nvPr/>
        </p:nvSpPr>
        <p:spPr>
          <a:xfrm>
            <a:off x="7267799" y="1369210"/>
            <a:ext cx="30364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IMAGE DOWNLODER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Scrapper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구현 시간 부족 판단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전체 사진 빠른 판단 후 검색어 변경을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통해 연관성 높은 이미지만 나오게 검색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저장 별 폴더 명 지정 간편함</a:t>
            </a:r>
            <a:endParaRPr lang="ko-KR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DC0E2EF-EABA-4FD9-86E7-BF4BF83D8196}"/>
              </a:ext>
            </a:extLst>
          </p:cNvPr>
          <p:cNvCxnSpPr>
            <a:cxnSpLocks/>
          </p:cNvCxnSpPr>
          <p:nvPr/>
        </p:nvCxnSpPr>
        <p:spPr>
          <a:xfrm>
            <a:off x="7026730" y="1338640"/>
            <a:ext cx="2299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03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287713" y="351520"/>
            <a:ext cx="2121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Dataset</a:t>
            </a:r>
            <a:endParaRPr kumimoji="1" lang="ja-JP" altLang="en-US" sz="3600" b="1" spc="3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D2C445-C5ED-4338-904C-670A4C03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81" y="1110690"/>
            <a:ext cx="8480610" cy="5395790"/>
          </a:xfrm>
          <a:prstGeom prst="rect">
            <a:avLst/>
          </a:prstGeom>
        </p:spPr>
      </p:pic>
      <p:sp>
        <p:nvSpPr>
          <p:cNvPr id="25" name="テキスト ボックス 3">
            <a:extLst>
              <a:ext uri="{FF2B5EF4-FFF2-40B4-BE49-F238E27FC236}">
                <a16:creationId xmlns:a16="http://schemas.microsoft.com/office/drawing/2014/main" id="{0384783F-1609-4F9C-BF11-0AA95BD7BFFE}"/>
              </a:ext>
            </a:extLst>
          </p:cNvPr>
          <p:cNvSpPr txBox="1"/>
          <p:nvPr/>
        </p:nvSpPr>
        <p:spPr>
          <a:xfrm>
            <a:off x="347715" y="1090711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Crop Face</a:t>
            </a:r>
            <a:endParaRPr lang="ja-JP" altLang="en-US" sz="1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テキスト ボックス 3">
            <a:extLst>
              <a:ext uri="{FF2B5EF4-FFF2-40B4-BE49-F238E27FC236}">
                <a16:creationId xmlns:a16="http://schemas.microsoft.com/office/drawing/2014/main" id="{11B071C6-EC30-4BA8-A230-072DC85B1869}"/>
              </a:ext>
            </a:extLst>
          </p:cNvPr>
          <p:cNvSpPr txBox="1"/>
          <p:nvPr/>
        </p:nvSpPr>
        <p:spPr>
          <a:xfrm>
            <a:off x="397592" y="1780305"/>
            <a:ext cx="25747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Use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MTCNN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 MTCNN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입력 이미지를 다중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 결과물의 얼굴 존재 여부 판단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얼굴의 랜드마크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눈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코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 등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기준으로 얼굴 주위의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box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생성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생성 좌표 기준 </a:t>
            </a:r>
            <a:r>
              <a:rPr lang="en-US" altLang="ko-KR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Crop </a:t>
            </a:r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진행 및 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지정 좌표에 이미지 저장</a:t>
            </a: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640111-81AC-4153-A83F-A5BC28A8E024}"/>
              </a:ext>
            </a:extLst>
          </p:cNvPr>
          <p:cNvCxnSpPr>
            <a:cxnSpLocks/>
          </p:cNvCxnSpPr>
          <p:nvPr/>
        </p:nvCxnSpPr>
        <p:spPr>
          <a:xfrm>
            <a:off x="332062" y="1736610"/>
            <a:ext cx="2299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03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287713" y="351520"/>
            <a:ext cx="2121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/>
              <a:t>Dataset</a:t>
            </a:r>
            <a:endParaRPr kumimoji="1" lang="ja-JP" altLang="en-US" sz="3600" b="1" spc="300" dirty="0"/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06B58782-6752-4EFD-8FB3-68844C260FE9}"/>
              </a:ext>
            </a:extLst>
          </p:cNvPr>
          <p:cNvSpPr txBox="1"/>
          <p:nvPr/>
        </p:nvSpPr>
        <p:spPr>
          <a:xfrm>
            <a:off x="555532" y="1090711"/>
            <a:ext cx="5907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ko-KR" altLang="ko-KR" sz="1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r>
              <a:rPr lang="ko-KR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ko-KR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</a:t>
            </a:r>
            <a:r>
              <a:rPr lang="ko-KR" altLang="ko-KR" sz="1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  <a:endParaRPr lang="ko-KR" altLang="ko-KR" sz="1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C939D610-F971-4F51-AE5C-DB4FF8EE753F}"/>
              </a:ext>
            </a:extLst>
          </p:cNvPr>
          <p:cNvSpPr txBox="1"/>
          <p:nvPr/>
        </p:nvSpPr>
        <p:spPr>
          <a:xfrm>
            <a:off x="731072" y="2033186"/>
            <a:ext cx="2834430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Base Dataset (10,800, 150, 150, 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45 person ,  240 pics each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Total  : 10,800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Category : 3 (each 10,800)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Gender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Job Predict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Face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Flow : 8600 * 3 (each category)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ko-KR" sz="12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D9EBF1-8D71-4049-B56C-66B0FBC9ACE2}"/>
              </a:ext>
            </a:extLst>
          </p:cNvPr>
          <p:cNvCxnSpPr>
            <a:cxnSpLocks/>
          </p:cNvCxnSpPr>
          <p:nvPr/>
        </p:nvCxnSpPr>
        <p:spPr>
          <a:xfrm>
            <a:off x="332062" y="2002617"/>
            <a:ext cx="2299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EBD618-C4A1-464E-B21B-D934447C74E6}"/>
              </a:ext>
            </a:extLst>
          </p:cNvPr>
          <p:cNvGrpSpPr/>
          <p:nvPr/>
        </p:nvGrpSpPr>
        <p:grpSpPr>
          <a:xfrm>
            <a:off x="3821519" y="1944657"/>
            <a:ext cx="2274481" cy="3398789"/>
            <a:chOff x="3186359" y="1961053"/>
            <a:chExt cx="2274481" cy="33987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0751AC-C23F-45DA-8F20-BCB64E919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47"/>
            <a:stretch/>
          </p:blipFill>
          <p:spPr>
            <a:xfrm rot="16200000">
              <a:off x="3235429" y="3134431"/>
              <a:ext cx="3398789" cy="105203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3047C7-1F9C-4A8C-9683-3139FC9DF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983"/>
            <a:stretch/>
          </p:blipFill>
          <p:spPr>
            <a:xfrm>
              <a:off x="3186359" y="3089658"/>
              <a:ext cx="1581336" cy="1043955"/>
            </a:xfrm>
            <a:prstGeom prst="rect">
              <a:avLst/>
            </a:prstGeom>
          </p:spPr>
        </p:pic>
      </p:grp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C5BBA360-FB83-4DDB-A72B-0AED43C4A619}"/>
              </a:ext>
            </a:extLst>
          </p:cNvPr>
          <p:cNvSpPr txBox="1"/>
          <p:nvPr/>
        </p:nvSpPr>
        <p:spPr>
          <a:xfrm>
            <a:off x="7184519" y="2423886"/>
            <a:ext cx="3272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Gender : Women / Men</a:t>
            </a: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Pics num : train 17,240, test 2,160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Class : 2 (categorical)</a:t>
            </a:r>
            <a:endParaRPr lang="ko-KR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EC08F4-4B1A-4F06-91CA-3AF6E9E7729B}"/>
              </a:ext>
            </a:extLst>
          </p:cNvPr>
          <p:cNvCxnSpPr>
            <a:cxnSpLocks/>
          </p:cNvCxnSpPr>
          <p:nvPr/>
        </p:nvCxnSpPr>
        <p:spPr>
          <a:xfrm>
            <a:off x="6785509" y="2002617"/>
            <a:ext cx="2299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3">
            <a:extLst>
              <a:ext uri="{FF2B5EF4-FFF2-40B4-BE49-F238E27FC236}">
                <a16:creationId xmlns:a16="http://schemas.microsoft.com/office/drawing/2014/main" id="{D319DB47-477D-4233-9605-BA484F6B2C4E}"/>
              </a:ext>
            </a:extLst>
          </p:cNvPr>
          <p:cNvSpPr txBox="1"/>
          <p:nvPr/>
        </p:nvSpPr>
        <p:spPr>
          <a:xfrm>
            <a:off x="7184519" y="3503791"/>
            <a:ext cx="3272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Job : Actor / Singer</a:t>
            </a: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Pics num : train 17,240, test 2,160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Class : 2 (categorical)</a:t>
            </a:r>
            <a:endParaRPr lang="ko-KR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AFF2C793-CB15-45EB-B0A2-24F585DFF4FF}"/>
              </a:ext>
            </a:extLst>
          </p:cNvPr>
          <p:cNvSpPr txBox="1"/>
          <p:nvPr/>
        </p:nvSpPr>
        <p:spPr>
          <a:xfrm>
            <a:off x="7184519" y="4583696"/>
            <a:ext cx="3945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Face Type : Dog, Cat, Rabbit, fox, Dinosaur, </a:t>
            </a:r>
          </a:p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	Frog, Snake, Turtle, Bear, Mouse, Tiger</a:t>
            </a: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Pics num : train 17,240, test 2,160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Class : 11 (categorical)</a:t>
            </a:r>
            <a:endParaRPr lang="ko-KR" altLang="ko-K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テキスト ボックス 3">
            <a:extLst>
              <a:ext uri="{FF2B5EF4-FFF2-40B4-BE49-F238E27FC236}">
                <a16:creationId xmlns:a16="http://schemas.microsoft.com/office/drawing/2014/main" id="{BAAE5305-8729-48BF-B852-2F54EC634719}"/>
              </a:ext>
            </a:extLst>
          </p:cNvPr>
          <p:cNvSpPr txBox="1"/>
          <p:nvPr/>
        </p:nvSpPr>
        <p:spPr>
          <a:xfrm>
            <a:off x="7087537" y="2033186"/>
            <a:ext cx="32255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Classified Dataset (58,200, 150, 150, 3)</a:t>
            </a:r>
            <a:endParaRPr lang="ko-KR" altLang="ko-KR" sz="13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0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04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698082" y="351520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/>
              <a:t>Model</a:t>
            </a:r>
            <a:endParaRPr kumimoji="1" lang="ja-JP" altLang="en-US" sz="3600" b="1" spc="300" dirty="0"/>
          </a:p>
        </p:txBody>
      </p:sp>
      <p:sp>
        <p:nvSpPr>
          <p:cNvPr id="23" name="テキスト ボックス 3">
            <a:extLst>
              <a:ext uri="{FF2B5EF4-FFF2-40B4-BE49-F238E27FC236}">
                <a16:creationId xmlns:a16="http://schemas.microsoft.com/office/drawing/2014/main" id="{9746E5BA-BA3E-4DCE-9214-43401A398F1A}"/>
              </a:ext>
            </a:extLst>
          </p:cNvPr>
          <p:cNvSpPr txBox="1"/>
          <p:nvPr/>
        </p:nvSpPr>
        <p:spPr>
          <a:xfrm>
            <a:off x="555532" y="1090711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Data save in NPY</a:t>
            </a:r>
            <a:endParaRPr lang="ja-JP" altLang="en-US" sz="1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22BC0396-CD85-401E-BD90-5D83C0CFDAB5}"/>
              </a:ext>
            </a:extLst>
          </p:cNvPr>
          <p:cNvSpPr txBox="1"/>
          <p:nvPr/>
        </p:nvSpPr>
        <p:spPr>
          <a:xfrm>
            <a:off x="731071" y="2282084"/>
            <a:ext cx="3599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Base Dataset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 </a:t>
            </a:r>
            <a:r>
              <a:rPr lang="en-US" altLang="ko-KR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8,600 </a:t>
            </a:r>
            <a:r>
              <a:rPr lang="ko-KR" altLang="en-US" sz="10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장의 데이터에 대해 증폭 시행 </a:t>
            </a:r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テキスト ボックス 3">
            <a:extLst>
              <a:ext uri="{FF2B5EF4-FFF2-40B4-BE49-F238E27FC236}">
                <a16:creationId xmlns:a16="http://schemas.microsoft.com/office/drawing/2014/main" id="{FD50D76E-7531-4FA9-9A62-042A17F1EF8C}"/>
              </a:ext>
            </a:extLst>
          </p:cNvPr>
          <p:cNvSpPr txBox="1"/>
          <p:nvPr/>
        </p:nvSpPr>
        <p:spPr>
          <a:xfrm>
            <a:off x="731072" y="3475887"/>
            <a:ext cx="326884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데이터의 증폭 및 </a:t>
            </a:r>
            <a:r>
              <a:rPr lang="en-US" altLang="ko-KR" sz="1000" b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flow_from_directory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활용해 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(150, 150, 3)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사이즈로 정제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정제된 데이터를 각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x, y / train, test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분리하여 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NPY file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저장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 Category each, Predict Data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대상  총 네 번 진행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FBB3D-CB48-4E52-A087-1E975B973283}"/>
              </a:ext>
            </a:extLst>
          </p:cNvPr>
          <p:cNvSpPr txBox="1"/>
          <p:nvPr/>
        </p:nvSpPr>
        <p:spPr>
          <a:xfrm>
            <a:off x="555532" y="1835559"/>
            <a:ext cx="3345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Image Data 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33D151-2A8A-4FBB-AA3D-0AA2EB6183C8}"/>
              </a:ext>
            </a:extLst>
          </p:cNvPr>
          <p:cNvSpPr txBox="1"/>
          <p:nvPr/>
        </p:nvSpPr>
        <p:spPr>
          <a:xfrm>
            <a:off x="555532" y="3126805"/>
            <a:ext cx="3853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Save NPY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4BA4BCD-7BCF-4202-9C09-F327C475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1" y="4827745"/>
            <a:ext cx="1535196" cy="8664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C655C31-1EA0-4B30-8DCA-E93A5BBB620A}"/>
              </a:ext>
            </a:extLst>
          </p:cNvPr>
          <p:cNvGrpSpPr/>
          <p:nvPr/>
        </p:nvGrpSpPr>
        <p:grpSpPr>
          <a:xfrm>
            <a:off x="7933593" y="545825"/>
            <a:ext cx="3209618" cy="3530225"/>
            <a:chOff x="5007513" y="903273"/>
            <a:chExt cx="3209618" cy="3530225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80C99E9-1835-43F0-9366-2C9A0B003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210"/>
            <a:stretch/>
          </p:blipFill>
          <p:spPr>
            <a:xfrm>
              <a:off x="5007513" y="903273"/>
              <a:ext cx="3209618" cy="35302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A95FD29-B89F-411A-82D0-EF317289E950}"/>
                </a:ext>
              </a:extLst>
            </p:cNvPr>
            <p:cNvSpPr/>
            <p:nvPr/>
          </p:nvSpPr>
          <p:spPr>
            <a:xfrm>
              <a:off x="5237018" y="2668386"/>
              <a:ext cx="1088968" cy="2992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1969DE-D139-4224-890D-99A060411BF8}"/>
              </a:ext>
            </a:extLst>
          </p:cNvPr>
          <p:cNvGrpSpPr/>
          <p:nvPr/>
        </p:nvGrpSpPr>
        <p:grpSpPr>
          <a:xfrm>
            <a:off x="7933593" y="4076050"/>
            <a:ext cx="3209618" cy="2648946"/>
            <a:chOff x="7542624" y="4156409"/>
            <a:chExt cx="3130918" cy="256099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70EF12F-9598-484C-A9C5-737D726B4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901"/>
            <a:stretch/>
          </p:blipFill>
          <p:spPr>
            <a:xfrm>
              <a:off x="7542624" y="4156409"/>
              <a:ext cx="3130918" cy="256099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007129-E0A3-4822-BFE9-0E123C7136E5}"/>
                </a:ext>
              </a:extLst>
            </p:cNvPr>
            <p:cNvSpPr/>
            <p:nvPr/>
          </p:nvSpPr>
          <p:spPr>
            <a:xfrm>
              <a:off x="7733960" y="6297242"/>
              <a:ext cx="2133601" cy="4139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AF0197-5184-4C52-AF98-76FD22C03AC0}"/>
                </a:ext>
              </a:extLst>
            </p:cNvPr>
            <p:cNvSpPr/>
            <p:nvPr/>
          </p:nvSpPr>
          <p:spPr>
            <a:xfrm>
              <a:off x="7733959" y="4812836"/>
              <a:ext cx="2939583" cy="34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59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9735AE5C-C4E5-4478-8D42-F640A7E31C18}"/>
              </a:ext>
            </a:extLst>
          </p:cNvPr>
          <p:cNvSpPr txBox="1"/>
          <p:nvPr/>
        </p:nvSpPr>
        <p:spPr>
          <a:xfrm>
            <a:off x="10806066" y="19878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project.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3197C-23E0-4F25-ABBB-F1507CA80DCF}"/>
              </a:ext>
            </a:extLst>
          </p:cNvPr>
          <p:cNvSpPr txBox="1"/>
          <p:nvPr/>
        </p:nvSpPr>
        <p:spPr>
          <a:xfrm flipH="1">
            <a:off x="332062" y="11451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/>
              <a:t>04</a:t>
            </a:r>
            <a:endParaRPr lang="ko-KR" altLang="en-US" b="1" spc="300" dirty="0"/>
          </a:p>
        </p:txBody>
      </p:sp>
      <p:sp>
        <p:nvSpPr>
          <p:cNvPr id="42" name="正方形/長方形 1">
            <a:extLst>
              <a:ext uri="{FF2B5EF4-FFF2-40B4-BE49-F238E27FC236}">
                <a16:creationId xmlns:a16="http://schemas.microsoft.com/office/drawing/2014/main" id="{F8DD039A-E549-4D25-8367-1926E1F6984D}"/>
              </a:ext>
            </a:extLst>
          </p:cNvPr>
          <p:cNvSpPr/>
          <p:nvPr/>
        </p:nvSpPr>
        <p:spPr>
          <a:xfrm>
            <a:off x="555532" y="542120"/>
            <a:ext cx="296326" cy="296326"/>
          </a:xfrm>
          <a:prstGeom prst="rect">
            <a:avLst/>
          </a:prstGeom>
          <a:solidFill>
            <a:schemeClr val="tx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73430D7B-C752-4BFD-B7D7-FF128AEB8393}"/>
              </a:ext>
            </a:extLst>
          </p:cNvPr>
          <p:cNvSpPr txBox="1"/>
          <p:nvPr/>
        </p:nvSpPr>
        <p:spPr>
          <a:xfrm>
            <a:off x="2698082" y="351520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/>
              <a:t>Model</a:t>
            </a:r>
            <a:endParaRPr kumimoji="1" lang="ja-JP" altLang="en-US" sz="3600" b="1" spc="300" dirty="0"/>
          </a:p>
        </p:txBody>
      </p:sp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22BC0396-CD85-401E-BD90-5D83C0CFDAB5}"/>
              </a:ext>
            </a:extLst>
          </p:cNvPr>
          <p:cNvSpPr txBox="1"/>
          <p:nvPr/>
        </p:nvSpPr>
        <p:spPr>
          <a:xfrm>
            <a:off x="731072" y="2165708"/>
            <a:ext cx="34163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한 번의 학습으로 다중 라벨 반환 필요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각각의 카테고리가 다른 특성으로 분류되므로 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다른 깊이의 레이어 적용 필요하다 판단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앙상블을 활용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 세 쌍의 </a:t>
            </a:r>
            <a:r>
              <a:rPr lang="en-US" altLang="ko-KR" sz="1000" b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x_train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/ test, </a:t>
            </a:r>
            <a:r>
              <a:rPr lang="en-US" altLang="ko-KR" sz="1000" b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y_train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/ test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*3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concatenate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*3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으로 학습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Total params: 8,165,683</a:t>
            </a: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テキスト ボックス 3">
            <a:extLst>
              <a:ext uri="{FF2B5EF4-FFF2-40B4-BE49-F238E27FC236}">
                <a16:creationId xmlns:a16="http://schemas.microsoft.com/office/drawing/2014/main" id="{FD50D76E-7531-4FA9-9A62-042A17F1EF8C}"/>
              </a:ext>
            </a:extLst>
          </p:cNvPr>
          <p:cNvSpPr txBox="1"/>
          <p:nvPr/>
        </p:nvSpPr>
        <p:spPr>
          <a:xfrm>
            <a:off x="731072" y="4514980"/>
            <a:ext cx="353173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메모리 부족으로 인한 에러 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$ CNN </a:t>
            </a: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다층 적층</a:t>
            </a:r>
            <a:r>
              <a:rPr lang="en-US" altLang="ko-KR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고용량 연산 </a:t>
            </a:r>
            <a:r>
              <a:rPr lang="en-US" altLang="ko-KR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이미지 </a:t>
            </a:r>
            <a:r>
              <a:rPr lang="en-US" altLang="ko-KR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‘RGB scale’  </a:t>
            </a: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불가 </a:t>
            </a:r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이미지 </a:t>
            </a:r>
            <a:r>
              <a:rPr lang="en-US" altLang="ko-KR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(100, 100, 1)</a:t>
            </a: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변환하여 학습 </a:t>
            </a:r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b="1" dirty="0">
                <a:solidFill>
                  <a:schemeClr val="dk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만족스러운 학습 결과 나오지 않음</a:t>
            </a:r>
            <a:endParaRPr lang="en-US" altLang="ko-KR" sz="1000" b="1" dirty="0">
              <a:solidFill>
                <a:schemeClr val="dk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FBB3D-CB48-4E52-A087-1E975B973283}"/>
              </a:ext>
            </a:extLst>
          </p:cNvPr>
          <p:cNvSpPr txBox="1"/>
          <p:nvPr/>
        </p:nvSpPr>
        <p:spPr>
          <a:xfrm>
            <a:off x="555532" y="1818936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Ensemble Model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1BDD60-B8AB-4B66-AC12-5E28687CA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131" y="553921"/>
            <a:ext cx="4066629" cy="63136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33D151-2A8A-4FBB-AA3D-0AA2EB6183C8}"/>
              </a:ext>
            </a:extLst>
          </p:cNvPr>
          <p:cNvSpPr txBox="1"/>
          <p:nvPr/>
        </p:nvSpPr>
        <p:spPr>
          <a:xfrm>
            <a:off x="555532" y="4157582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$ CNN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앙상블의 한계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A02C162-E3CC-4D71-98C7-3563FCBC1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344195"/>
              </p:ext>
            </p:extLst>
          </p:nvPr>
        </p:nvGraphicFramePr>
        <p:xfrm>
          <a:off x="731072" y="6275850"/>
          <a:ext cx="462174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346">
                  <a:extLst>
                    <a:ext uri="{9D8B030D-6E8A-4147-A177-3AD203B41FA5}">
                      <a16:colId xmlns:a16="http://schemas.microsoft.com/office/drawing/2014/main" val="1376793660"/>
                    </a:ext>
                  </a:extLst>
                </a:gridCol>
                <a:gridCol w="560058">
                  <a:extLst>
                    <a:ext uri="{9D8B030D-6E8A-4147-A177-3AD203B41FA5}">
                      <a16:colId xmlns:a16="http://schemas.microsoft.com/office/drawing/2014/main" val="825372485"/>
                    </a:ext>
                  </a:extLst>
                </a:gridCol>
                <a:gridCol w="902466">
                  <a:extLst>
                    <a:ext uri="{9D8B030D-6E8A-4147-A177-3AD203B41FA5}">
                      <a16:colId xmlns:a16="http://schemas.microsoft.com/office/drawing/2014/main" val="1126667220"/>
                    </a:ext>
                  </a:extLst>
                </a:gridCol>
                <a:gridCol w="488725">
                  <a:extLst>
                    <a:ext uri="{9D8B030D-6E8A-4147-A177-3AD203B41FA5}">
                      <a16:colId xmlns:a16="http://schemas.microsoft.com/office/drawing/2014/main" val="3336682894"/>
                    </a:ext>
                  </a:extLst>
                </a:gridCol>
                <a:gridCol w="1051855">
                  <a:extLst>
                    <a:ext uri="{9D8B030D-6E8A-4147-A177-3AD203B41FA5}">
                      <a16:colId xmlns:a16="http://schemas.microsoft.com/office/drawing/2014/main" val="2389157459"/>
                    </a:ext>
                  </a:extLst>
                </a:gridCol>
                <a:gridCol w="770290">
                  <a:extLst>
                    <a:ext uri="{9D8B030D-6E8A-4147-A177-3AD203B41FA5}">
                      <a16:colId xmlns:a16="http://schemas.microsoft.com/office/drawing/2014/main" val="79417852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MW_acc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r>
                        <a:rPr kumimoji="1" lang="en-US" altLang="ko-KR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0.7000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JOB_acc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0.5745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Type_acc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1000" b="1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0.1733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897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val_MW_acc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r>
                        <a:rPr kumimoji="1" lang="en-US" altLang="ko-KR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0.6539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val_JOB_acc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0.5579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9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val_Type_acc</a:t>
                      </a:r>
                      <a:r>
                        <a:rPr kumimoji="1" lang="en-US" sz="9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1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0.1597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82579"/>
                  </a:ext>
                </a:extLst>
              </a:tr>
            </a:tbl>
          </a:graphicData>
        </a:graphic>
      </p:graphicFrame>
      <p:sp>
        <p:nvSpPr>
          <p:cNvPr id="34" name="テキスト ボックス 3">
            <a:extLst>
              <a:ext uri="{FF2B5EF4-FFF2-40B4-BE49-F238E27FC236}">
                <a16:creationId xmlns:a16="http://schemas.microsoft.com/office/drawing/2014/main" id="{82C43021-45AB-4822-8CFE-28BE0833CE9A}"/>
              </a:ext>
            </a:extLst>
          </p:cNvPr>
          <p:cNvSpPr txBox="1"/>
          <p:nvPr/>
        </p:nvSpPr>
        <p:spPr>
          <a:xfrm>
            <a:off x="497277" y="1090711"/>
            <a:ext cx="5495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Use </a:t>
            </a:r>
            <a:r>
              <a:rPr lang="en-US" altLang="ko-KR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</a:t>
            </a:r>
            <a:r>
              <a:rPr lang="en-US" altLang="ko-KR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en-US" altLang="ko-KR" sz="1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</a:t>
            </a:r>
          </a:p>
          <a:p>
            <a:pPr algn="r"/>
            <a:endParaRPr lang="en-US" altLang="ja-JP" sz="1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Conv2D, Concatenate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46813E-A071-4594-8A35-18CCF00372B7}"/>
              </a:ext>
            </a:extLst>
          </p:cNvPr>
          <p:cNvSpPr/>
          <p:nvPr/>
        </p:nvSpPr>
        <p:spPr>
          <a:xfrm>
            <a:off x="7331824" y="4946073"/>
            <a:ext cx="2128059" cy="2992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202FB1-1957-4B78-A991-342B0E061212}"/>
              </a:ext>
            </a:extLst>
          </p:cNvPr>
          <p:cNvSpPr/>
          <p:nvPr/>
        </p:nvSpPr>
        <p:spPr>
          <a:xfrm>
            <a:off x="7328196" y="570547"/>
            <a:ext cx="3021149" cy="9673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2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958</Words>
  <Application>Microsoft Office PowerPoint</Application>
  <PresentationFormat>와이드스크린</PresentationFormat>
  <Paragraphs>348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나눔스퀘어라운드 Regular</vt:lpstr>
      <vt:lpstr>맑은 고딕</vt:lpstr>
      <vt:lpstr>Arial</vt:lpstr>
      <vt:lpstr>Consolas</vt:lpstr>
      <vt:lpstr>Wingdings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설덕주</cp:lastModifiedBy>
  <cp:revision>35</cp:revision>
  <dcterms:created xsi:type="dcterms:W3CDTF">2018-12-07T00:32:38Z</dcterms:created>
  <dcterms:modified xsi:type="dcterms:W3CDTF">2021-08-05T00:53:42Z</dcterms:modified>
</cp:coreProperties>
</file>